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A98"/>
    <a:srgbClr val="FEC51D"/>
    <a:srgbClr val="65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89331-DB2D-8B07-BE25-8295949D8CF8}" v="4" dt="2023-03-17T14:52:12.274"/>
    <p1510:client id="{138F2F8E-18B3-7645-A8C9-E41C34421023}" v="10" dt="2023-03-20T21:34:41.852"/>
    <p1510:client id="{186103D5-9C0A-BFE6-ADEC-9F689C9BA168}" v="467" dt="2023-03-20T15:58:22.806"/>
    <p1510:client id="{347C2764-44FD-49C4-9C35-6E675322E4F5}" v="8" dt="2023-03-14T20:59:29.784"/>
    <p1510:client id="{4DCA143A-4810-C17C-53D0-1AD38013376A}" v="80" dt="2023-03-20T12:39:44.446"/>
    <p1510:client id="{4EC880D3-C954-72C7-0552-EE1C68884DA1}" v="43" dt="2023-03-20T20:55:28.273"/>
    <p1510:client id="{62F022DF-F0E0-2B5E-5172-2250061492C7}" v="31" dt="2023-03-17T15:14:48.446"/>
    <p1510:client id="{8651F5DE-D6D1-9612-3785-0C6AFB97EB55}" v="570" dt="2023-03-21T04:12:07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5F839-4AEB-4152-9A92-26F7CD2AA5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5E567-6481-4385-8786-9B77B5C08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60F0-3B82-42BA-B589-CF135C0E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34" y="1156855"/>
            <a:ext cx="4324348" cy="1870363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F0DF4D-9F40-4EAF-BF6B-8B6EE903E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3130983"/>
            <a:ext cx="3479220" cy="679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03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728-7624-466E-ACED-98E59EEF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080654"/>
            <a:ext cx="7886700" cy="54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B5AA76-7C9A-462D-8CA3-178CA16824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779588"/>
            <a:ext cx="7886700" cy="2473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92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99888B8-FB10-406E-B7E1-7CB8E7F880B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650" y="1163782"/>
            <a:ext cx="7886700" cy="30891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82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E45F9F-C308-4CCA-8E9C-E7AABC7EA5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8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86B-CD3B-4CA9-83AC-02EF1EB3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0270"/>
            <a:ext cx="7886700" cy="1045326"/>
          </a:xfrm>
        </p:spPr>
        <p:txBody>
          <a:bodyPr lIns="91440" tIns="45720" rIns="91440" bIns="45720" anchor="t"/>
          <a:lstStyle/>
          <a:p>
            <a:pPr algn="ctr"/>
            <a:r>
              <a:rPr lang="en-US" sz="3500" dirty="0">
                <a:latin typeface="Calibri"/>
                <a:cs typeface="Calibri"/>
              </a:rPr>
              <a:t>Fundraising Possibilities That </a:t>
            </a:r>
            <a:br>
              <a:rPr lang="en-US" sz="3500" dirty="0">
                <a:latin typeface="Calibri"/>
              </a:rPr>
            </a:br>
            <a:r>
              <a:rPr lang="en-US" sz="3500" dirty="0">
                <a:latin typeface="Calibri"/>
                <a:cs typeface="Calibri"/>
              </a:rPr>
              <a:t>The Pandemic Taught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2829-27DB-44FC-92F5-5D61BBD863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3017520"/>
            <a:ext cx="7886700" cy="1235393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 partnership between a community foundation 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and a local AFP chapter</a:t>
            </a:r>
          </a:p>
        </p:txBody>
      </p:sp>
    </p:spTree>
    <p:extLst>
      <p:ext uri="{BB962C8B-B14F-4D97-AF65-F5344CB8AC3E}">
        <p14:creationId xmlns:p14="http://schemas.microsoft.com/office/powerpoint/2010/main" val="233254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C4190-01C5-AE00-8348-2D7E2CFB9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sz="2800" dirty="0">
                <a:latin typeface="+mn-lt"/>
                <a:cs typeface="Calibri"/>
              </a:rPr>
              <a:t>Initiating and Developing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774F8-863D-9760-CB11-594F287CBC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67493" y="1779588"/>
            <a:ext cx="7649482" cy="2473325"/>
          </a:xfrm>
        </p:spPr>
        <p:txBody>
          <a:bodyPr lIns="91440" tIns="45720" rIns="91440" bIns="45720" anchor="t"/>
          <a:lstStyle/>
          <a:p>
            <a:r>
              <a:rPr lang="en-US" sz="2000" dirty="0">
                <a:latin typeface="+mn-lt"/>
                <a:cs typeface="Calibri"/>
              </a:rPr>
              <a:t>Strategic Planning </a:t>
            </a:r>
          </a:p>
          <a:p>
            <a:pPr lvl="1"/>
            <a:r>
              <a:rPr lang="en-US" sz="1600" dirty="0">
                <a:latin typeface="+mn-lt"/>
                <a:cs typeface="Calibri"/>
              </a:rPr>
              <a:t>Recognizing our chapter's value</a:t>
            </a:r>
          </a:p>
          <a:p>
            <a:r>
              <a:rPr lang="en-US" sz="2000" dirty="0">
                <a:latin typeface="+mn-lt"/>
                <a:cs typeface="Calibri"/>
              </a:rPr>
              <a:t>Identifying potential roadblocks</a:t>
            </a:r>
          </a:p>
          <a:p>
            <a:pPr lvl="1"/>
            <a:r>
              <a:rPr lang="en-US" sz="1600" dirty="0">
                <a:latin typeface="+mn-lt"/>
                <a:cs typeface="Calibri"/>
              </a:rPr>
              <a:t>Conflict of interest</a:t>
            </a:r>
          </a:p>
          <a:p>
            <a:pPr lvl="1"/>
            <a:r>
              <a:rPr lang="en-US" sz="1600" dirty="0">
                <a:latin typeface="+mn-lt"/>
                <a:cs typeface="Calibri"/>
              </a:rPr>
              <a:t>Are these roadblocks self-imposed?</a:t>
            </a:r>
          </a:p>
          <a:p>
            <a:r>
              <a:rPr lang="en-US" sz="2000" dirty="0">
                <a:latin typeface="+mn-lt"/>
                <a:cs typeface="Calibri"/>
              </a:rPr>
              <a:t>Examining existing relationships</a:t>
            </a:r>
          </a:p>
          <a:p>
            <a:pPr lvl="1"/>
            <a:r>
              <a:rPr lang="en-US" sz="1600" dirty="0">
                <a:latin typeface="+mn-lt"/>
                <a:cs typeface="Calibri"/>
              </a:rPr>
              <a:t>Loyal sponsors/ longtime supporters</a:t>
            </a:r>
          </a:p>
        </p:txBody>
      </p:sp>
    </p:spTree>
    <p:extLst>
      <p:ext uri="{BB962C8B-B14F-4D97-AF65-F5344CB8AC3E}">
        <p14:creationId xmlns:p14="http://schemas.microsoft.com/office/powerpoint/2010/main" val="427086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599E-E99B-0E89-E10C-3F7DD741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25" y="1769475"/>
            <a:ext cx="3055087" cy="933369"/>
          </a:xfrm>
        </p:spPr>
        <p:txBody>
          <a:bodyPr lIns="91440" tIns="45720" rIns="91440" bIns="45720" anchor="b"/>
          <a:lstStyle/>
          <a:p>
            <a:r>
              <a:rPr lang="en-US" sz="2800" b="0" dirty="0">
                <a:latin typeface="+mn-lt"/>
                <a:cs typeface="Calibri"/>
              </a:rPr>
              <a:t>The Partnership Proposition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30652-8D03-65B9-5C75-12A87088E3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7454" y="906707"/>
            <a:ext cx="4733626" cy="3498417"/>
          </a:xfrm>
        </p:spPr>
        <p:txBody>
          <a:bodyPr lIns="91440" tIns="45720" rIns="91440" bIns="45720" anchor="t"/>
          <a:lstStyle/>
          <a:p>
            <a:r>
              <a:rPr lang="en-US" sz="2000" dirty="0">
                <a:latin typeface="+mn-lt"/>
                <a:cs typeface="Calibri"/>
              </a:rPr>
              <a:t>Partnership Not a Grant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/>
              </a:rPr>
              <a:t>Identify the </a:t>
            </a:r>
            <a:r>
              <a:rPr lang="en-US" sz="1600" b="1" dirty="0">
                <a:latin typeface="+mn-lt"/>
                <a:cs typeface="Calibri"/>
              </a:rPr>
              <a:t>right partner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/>
              </a:rPr>
              <a:t>Develop a </a:t>
            </a:r>
            <a:r>
              <a:rPr lang="en-US" sz="1600" b="1" dirty="0">
                <a:latin typeface="+mn-lt"/>
                <a:cs typeface="Calibri"/>
              </a:rPr>
              <a:t>case for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/>
              </a:rPr>
              <a:t>Name the </a:t>
            </a:r>
            <a:r>
              <a:rPr lang="en-US" sz="1600" b="1" dirty="0">
                <a:latin typeface="+mn-lt"/>
                <a:cs typeface="Calibri"/>
              </a:rPr>
              <a:t>value proposition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/>
              </a:rPr>
              <a:t>Demonstrate your </a:t>
            </a:r>
            <a:r>
              <a:rPr lang="en-US" sz="1600" b="1" dirty="0">
                <a:latin typeface="+mn-lt"/>
                <a:cs typeface="Calibri"/>
              </a:rPr>
              <a:t>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/>
              </a:rPr>
              <a:t>Use </a:t>
            </a:r>
            <a:r>
              <a:rPr lang="en-US" sz="1600" b="1" dirty="0">
                <a:latin typeface="+mn-lt"/>
                <a:cs typeface="Calibri"/>
              </a:rPr>
              <a:t>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/>
              </a:rPr>
              <a:t>Demonstrate </a:t>
            </a:r>
            <a:r>
              <a:rPr lang="en-US" sz="1600" b="1" dirty="0">
                <a:latin typeface="+mn-lt"/>
                <a:cs typeface="Calibri"/>
              </a:rPr>
              <a:t>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/>
              </a:rPr>
              <a:t>Create </a:t>
            </a:r>
            <a:r>
              <a:rPr lang="en-US" sz="1600" b="1" dirty="0">
                <a:latin typeface="+mn-lt"/>
                <a:cs typeface="Calibri"/>
              </a:rPr>
              <a:t>benefits by leveraging </a:t>
            </a:r>
            <a:r>
              <a:rPr lang="en-US" sz="1600" dirty="0">
                <a:latin typeface="+mn-lt"/>
                <a:cs typeface="Calibri"/>
              </a:rPr>
              <a:t>what you have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/>
              </a:rPr>
              <a:t>Deepen </a:t>
            </a:r>
            <a:r>
              <a:rPr lang="en-US" sz="1600" b="1" dirty="0">
                <a:latin typeface="+mn-lt"/>
                <a:cs typeface="Calibri"/>
              </a:rPr>
              <a:t>relationships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14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8D4A75-B4E1-BEE5-1373-ACAD4FBF7A2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0" y="1024230"/>
            <a:ext cx="7886700" cy="3089131"/>
          </a:xfrm>
        </p:spPr>
        <p:txBody>
          <a:bodyPr lIns="91440" tIns="45720" rIns="91440" bIns="45720" anchor="ctr"/>
          <a:lstStyle/>
          <a:p>
            <a:pPr marL="0" indent="0" algn="ctr">
              <a:buNone/>
            </a:pPr>
            <a:r>
              <a:rPr lang="en-US" sz="2800" dirty="0">
                <a:latin typeface="Calibri"/>
                <a:cs typeface="Calibri"/>
              </a:rPr>
              <a:t>Activity</a:t>
            </a:r>
            <a:endParaRPr lang="en-US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25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37DF7-5B4B-0B84-5EB5-3C46BB98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sz="2800" dirty="0">
                <a:latin typeface="Calibri"/>
                <a:cs typeface="Calibri"/>
              </a:rPr>
              <a:t>                 </a:t>
            </a:r>
            <a:r>
              <a:rPr lang="en-US" sz="2800" dirty="0">
                <a:latin typeface="+mn-lt"/>
                <a:cs typeface="Calibri"/>
              </a:rPr>
              <a:t>So the people in the back can hear!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2B2D8-C879-1362-B524-72BE2A00C3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47106" y="1779588"/>
            <a:ext cx="7168243" cy="2473325"/>
          </a:xfrm>
        </p:spPr>
        <p:txBody>
          <a:bodyPr lIns="91440" tIns="45720" rIns="91440" bIns="45720" anchor="t"/>
          <a:lstStyle/>
          <a:p>
            <a:r>
              <a:rPr lang="en-US" sz="1600" dirty="0">
                <a:latin typeface="+mn-lt"/>
                <a:cs typeface="Calibri"/>
              </a:rPr>
              <a:t>Your AFP chapter has value beyond your membership.</a:t>
            </a:r>
          </a:p>
          <a:p>
            <a:r>
              <a:rPr lang="en-US" sz="1600" dirty="0">
                <a:latin typeface="+mn-lt"/>
                <a:cs typeface="Calibri"/>
              </a:rPr>
              <a:t>Acknowledge that your AFP chapter needs and deserves to thrive on its own. Fundraisers provide </a:t>
            </a:r>
            <a:r>
              <a:rPr lang="en-US" sz="1600" dirty="0" err="1">
                <a:latin typeface="+mn-lt"/>
                <a:cs typeface="Calibri"/>
              </a:rPr>
              <a:t>critial</a:t>
            </a:r>
            <a:r>
              <a:rPr lang="en-US" sz="1600" dirty="0">
                <a:latin typeface="+mn-lt"/>
                <a:cs typeface="Calibri"/>
              </a:rPr>
              <a:t> services!</a:t>
            </a:r>
          </a:p>
          <a:p>
            <a:r>
              <a:rPr lang="en-US" sz="1600" dirty="0">
                <a:latin typeface="+mn-lt"/>
                <a:cs typeface="Calibri"/>
              </a:rPr>
              <a:t>Focus on the partnership, not just the grant.</a:t>
            </a:r>
          </a:p>
        </p:txBody>
      </p:sp>
      <p:pic>
        <p:nvPicPr>
          <p:cNvPr id="4" name="Graphic 4" descr="Megaphone with solid fill">
            <a:extLst>
              <a:ext uri="{FF2B5EF4-FFF2-40B4-BE49-F238E27FC236}">
                <a16:creationId xmlns:a16="http://schemas.microsoft.com/office/drawing/2014/main" id="{C7399648-2706-8129-5904-7C2D403AA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26" y="1104456"/>
            <a:ext cx="409354" cy="409354"/>
          </a:xfrm>
          <a:prstGeom prst="rect">
            <a:avLst/>
          </a:prstGeom>
        </p:spPr>
      </p:pic>
      <p:pic>
        <p:nvPicPr>
          <p:cNvPr id="6" name="Graphic 4" descr="Megaphone with solid fill">
            <a:extLst>
              <a:ext uri="{FF2B5EF4-FFF2-40B4-BE49-F238E27FC236}">
                <a16:creationId xmlns:a16="http://schemas.microsoft.com/office/drawing/2014/main" id="{0779D157-BC0A-9D83-396A-07D693296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0974" y="1104456"/>
            <a:ext cx="409354" cy="409354"/>
          </a:xfrm>
          <a:prstGeom prst="rect">
            <a:avLst/>
          </a:prstGeom>
        </p:spPr>
      </p:pic>
      <p:pic>
        <p:nvPicPr>
          <p:cNvPr id="8" name="Graphic 4" descr="Megaphone with solid fill">
            <a:extLst>
              <a:ext uri="{FF2B5EF4-FFF2-40B4-BE49-F238E27FC236}">
                <a16:creationId xmlns:a16="http://schemas.microsoft.com/office/drawing/2014/main" id="{E7F4748A-7F62-A4DE-36B2-731CBEBC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6468" y="1104455"/>
            <a:ext cx="409354" cy="4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21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od human figure">
            <a:extLst>
              <a:ext uri="{FF2B5EF4-FFF2-40B4-BE49-F238E27FC236}">
                <a16:creationId xmlns:a16="http://schemas.microsoft.com/office/drawing/2014/main" id="{AF9602A1-5959-0C5C-E912-01A511FD0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61444" y="764713"/>
            <a:ext cx="5421111" cy="36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7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01C3E53F-B99A-E604-1D4C-8A408B6460F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39671" y="1183843"/>
            <a:ext cx="3702258" cy="247332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E33994-15F7-5237-49D2-7FA6E9C653CA}"/>
              </a:ext>
            </a:extLst>
          </p:cNvPr>
          <p:cNvSpPr txBox="1"/>
          <p:nvPr/>
        </p:nvSpPr>
        <p:spPr>
          <a:xfrm>
            <a:off x="4769308" y="1234269"/>
            <a:ext cx="342207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Kellie Chavez Greene</a:t>
            </a:r>
          </a:p>
          <a:p>
            <a:r>
              <a:rPr lang="en-US" sz="1600" dirty="0"/>
              <a:t>Vice President for Programs</a:t>
            </a:r>
          </a:p>
          <a:p>
            <a:r>
              <a:rPr lang="en-US" sz="1600" dirty="0"/>
              <a:t>Greater New Orleans Foundation</a:t>
            </a:r>
            <a:endParaRPr lang="en-US" sz="1600">
              <a:cs typeface="Calibri"/>
            </a:endParaRPr>
          </a:p>
          <a:p>
            <a:endParaRPr lang="en-US" sz="1600"/>
          </a:p>
          <a:p>
            <a:r>
              <a:rPr lang="en-US" sz="1600" dirty="0"/>
              <a:t>25 years as a capacity-builder and organizational development expert.</a:t>
            </a:r>
            <a:endParaRPr lang="en-US" sz="1600">
              <a:cs typeface="Calibri"/>
            </a:endParaRPr>
          </a:p>
          <a:p>
            <a:endParaRPr lang="en-US" sz="1600"/>
          </a:p>
          <a:p>
            <a:r>
              <a:rPr lang="en-US" sz="1600" dirty="0"/>
              <a:t>Widely known as "G-money"</a:t>
            </a:r>
            <a:endParaRPr lang="en-US" sz="1600">
              <a:cs typeface="Calibri"/>
            </a:endParaRPr>
          </a:p>
          <a:p>
            <a:endParaRPr lang="en-US" sz="1600"/>
          </a:p>
          <a:p>
            <a:r>
              <a:rPr lang="en-US" sz="1600" dirty="0"/>
              <a:t>Avid Sailor </a:t>
            </a:r>
            <a:endParaRPr lang="en-US" sz="1600">
              <a:cs typeface="Calibri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6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E33994-15F7-5237-49D2-7FA6E9C653CA}"/>
              </a:ext>
            </a:extLst>
          </p:cNvPr>
          <p:cNvSpPr txBox="1"/>
          <p:nvPr/>
        </p:nvSpPr>
        <p:spPr>
          <a:xfrm>
            <a:off x="4702073" y="1183844"/>
            <a:ext cx="428385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Devon Turner</a:t>
            </a:r>
          </a:p>
          <a:p>
            <a:r>
              <a:rPr lang="en-US" sz="1600" dirty="0"/>
              <a:t>Director of Nonprofit Leadership &amp; Effectiveness </a:t>
            </a:r>
            <a:endParaRPr lang="en-US" sz="1600" dirty="0">
              <a:cs typeface="Calibri"/>
            </a:endParaRPr>
          </a:p>
          <a:p>
            <a:r>
              <a:rPr lang="en-US" sz="1600" dirty="0"/>
              <a:t>Greater New Orleans Foundation</a:t>
            </a:r>
            <a:endParaRPr lang="en-US" sz="1600">
              <a:cs typeface="Calibri"/>
            </a:endParaRPr>
          </a:p>
          <a:p>
            <a:endParaRPr lang="en-US" sz="1600"/>
          </a:p>
          <a:p>
            <a:r>
              <a:rPr lang="en-US" sz="1600" dirty="0"/>
              <a:t>25 years of nonprofit service with over a decade as senior, executive, and board leadership </a:t>
            </a:r>
            <a:endParaRPr lang="en-US" dirty="0"/>
          </a:p>
          <a:p>
            <a:endParaRPr lang="en-US" sz="1600"/>
          </a:p>
          <a:p>
            <a:r>
              <a:rPr lang="en-US" sz="1600" dirty="0"/>
              <a:t>I      road trips!</a:t>
            </a:r>
            <a:endParaRPr lang="en-US" sz="1600" dirty="0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pic>
        <p:nvPicPr>
          <p:cNvPr id="2" name="Picture 2" descr="A picture containing tree, person, outdoor, standing&#10;&#10;Description automatically generated">
            <a:extLst>
              <a:ext uri="{FF2B5EF4-FFF2-40B4-BE49-F238E27FC236}">
                <a16:creationId xmlns:a16="http://schemas.microsoft.com/office/drawing/2014/main" id="{6C79A8EE-E196-E446-986D-FA4E04099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43" r="30348" b="36940"/>
          <a:stretch/>
        </p:blipFill>
        <p:spPr>
          <a:xfrm>
            <a:off x="1295107" y="1185636"/>
            <a:ext cx="2276496" cy="2481162"/>
          </a:xfrm>
          <a:prstGeom prst="rect">
            <a:avLst/>
          </a:prstGeom>
        </p:spPr>
      </p:pic>
      <p:pic>
        <p:nvPicPr>
          <p:cNvPr id="3" name="Graphic 3" descr="Heart with solid fill">
            <a:extLst>
              <a:ext uri="{FF2B5EF4-FFF2-40B4-BE49-F238E27FC236}">
                <a16:creationId xmlns:a16="http://schemas.microsoft.com/office/drawing/2014/main" id="{968A75B7-29EE-4B5D-B874-22642888D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8658" y="3112407"/>
            <a:ext cx="270329" cy="2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4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C3E53F-B99A-E604-1D4C-8A408B6460F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/>
          <a:stretch/>
        </p:blipFill>
        <p:spPr>
          <a:xfrm>
            <a:off x="739671" y="1183843"/>
            <a:ext cx="3702258" cy="247332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E33994-15F7-5237-49D2-7FA6E9C653CA}"/>
              </a:ext>
            </a:extLst>
          </p:cNvPr>
          <p:cNvSpPr txBox="1"/>
          <p:nvPr/>
        </p:nvSpPr>
        <p:spPr>
          <a:xfrm>
            <a:off x="4702073" y="1182253"/>
            <a:ext cx="412406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Natasha Walker, </a:t>
            </a:r>
            <a:r>
              <a:rPr lang="en-US" sz="2800" i="0" dirty="0">
                <a:effectLst/>
              </a:rPr>
              <a:t>CAP® </a:t>
            </a:r>
            <a:endParaRPr lang="en-US" sz="2800" dirty="0"/>
          </a:p>
          <a:p>
            <a:r>
              <a:rPr lang="en-US" sz="1600" dirty="0"/>
              <a:t>Director of Development and Communications</a:t>
            </a:r>
          </a:p>
          <a:p>
            <a:r>
              <a:rPr lang="en-US" sz="1600" dirty="0"/>
              <a:t>Ellis Marsalis Center for Music 	</a:t>
            </a:r>
            <a:endParaRPr lang="en-US" sz="1600" dirty="0">
              <a:cs typeface="Calibri"/>
            </a:endParaRPr>
          </a:p>
          <a:p>
            <a:endParaRPr lang="en-US" sz="1600"/>
          </a:p>
          <a:p>
            <a:r>
              <a:rPr lang="en-US" sz="1600" dirty="0"/>
              <a:t>AFP member since 2009</a:t>
            </a:r>
            <a:endParaRPr lang="en-US" sz="1600" dirty="0">
              <a:cs typeface="Calibri"/>
            </a:endParaRPr>
          </a:p>
          <a:p>
            <a:endParaRPr lang="en-US" sz="1600"/>
          </a:p>
          <a:p>
            <a:r>
              <a:rPr lang="en-US" sz="1600" dirty="0"/>
              <a:t>VP of Programs, AFP Greater New Orleans Chapter</a:t>
            </a:r>
            <a:endParaRPr lang="en-US" sz="1600" dirty="0">
              <a:cs typeface="Calibri"/>
            </a:endParaRPr>
          </a:p>
          <a:p>
            <a:endParaRPr lang="en-US" sz="1200"/>
          </a:p>
          <a:p>
            <a:r>
              <a:rPr lang="en-US" sz="1600" dirty="0"/>
              <a:t>Avid Knitter</a:t>
            </a:r>
            <a:endParaRPr lang="en-US" sz="1600" dirty="0">
              <a:cs typeface="Calibri"/>
            </a:endParaRPr>
          </a:p>
          <a:p>
            <a:endParaRPr lang="en-US" sz="120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4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C3E53F-B99A-E604-1D4C-8A408B6460F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/>
          <a:stretch/>
        </p:blipFill>
        <p:spPr>
          <a:xfrm>
            <a:off x="832726" y="911606"/>
            <a:ext cx="2784054" cy="332028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E33994-15F7-5237-49D2-7FA6E9C653CA}"/>
              </a:ext>
            </a:extLst>
          </p:cNvPr>
          <p:cNvSpPr txBox="1"/>
          <p:nvPr/>
        </p:nvSpPr>
        <p:spPr>
          <a:xfrm>
            <a:off x="4702073" y="1173182"/>
            <a:ext cx="406963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Chantelle Pierre</a:t>
            </a:r>
          </a:p>
          <a:p>
            <a:r>
              <a:rPr lang="en-US" sz="1600" dirty="0"/>
              <a:t>Founder </a:t>
            </a:r>
            <a:endParaRPr lang="en-US" sz="1600" dirty="0">
              <a:cs typeface="Calibri"/>
            </a:endParaRPr>
          </a:p>
          <a:p>
            <a:r>
              <a:rPr lang="en-US" sz="1600" dirty="0"/>
              <a:t>Chantelle Pierre Consulting	</a:t>
            </a:r>
            <a:endParaRPr lang="en-US" sz="1600" dirty="0">
              <a:cs typeface="Calibri"/>
            </a:endParaRPr>
          </a:p>
          <a:p>
            <a:endParaRPr lang="en-US" sz="1600" dirty="0"/>
          </a:p>
          <a:p>
            <a:r>
              <a:rPr lang="en-US" sz="1600" dirty="0"/>
              <a:t>AFP member since 2014</a:t>
            </a:r>
            <a:endParaRPr lang="en-US" sz="1600" dirty="0">
              <a:cs typeface="Calibri"/>
            </a:endParaRPr>
          </a:p>
          <a:p>
            <a:endParaRPr lang="en-US" sz="1600" dirty="0"/>
          </a:p>
          <a:p>
            <a:r>
              <a:rPr lang="en-US" sz="1600" dirty="0"/>
              <a:t>VP of IDEA, AFP Greater New Orleans Chapter</a:t>
            </a:r>
            <a:endParaRPr lang="en-US" sz="1600" dirty="0">
              <a:cs typeface="Calibri"/>
            </a:endParaRPr>
          </a:p>
          <a:p>
            <a:endParaRPr lang="en-US" sz="1200" dirty="0"/>
          </a:p>
          <a:p>
            <a:r>
              <a:rPr lang="en-US" sz="1600" dirty="0"/>
              <a:t>I bake when stressed, especially during Saints games.</a:t>
            </a:r>
            <a:endParaRPr lang="en-US" sz="1600" dirty="0">
              <a:cs typeface="Calibri"/>
            </a:endParaRPr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05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E8425-80CF-57C2-0AD0-C8F0A961E3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612901"/>
            <a:ext cx="7886700" cy="264001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Gotham Light"/>
              </a:rPr>
              <a:t>                                                                </a:t>
            </a:r>
            <a:endParaRPr lang="en-US"/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DB81D6B6-561C-1BDD-7FE0-45984271E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93231"/>
            <a:ext cx="2743200" cy="750412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B360E86B-4C7F-DA4E-9A6E-68157C633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462" y="906065"/>
            <a:ext cx="2743199" cy="1664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D718E-5D91-C76B-5301-DD086E0A9B15}"/>
              </a:ext>
            </a:extLst>
          </p:cNvPr>
          <p:cNvSpPr txBox="1"/>
          <p:nvPr/>
        </p:nvSpPr>
        <p:spPr>
          <a:xfrm>
            <a:off x="5454853" y="2569765"/>
            <a:ext cx="2994102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 panose="020F0502020204030204"/>
              </a:rPr>
              <a:t>Chapter established in 1980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 panose="020F0502020204030204"/>
              </a:rPr>
              <a:t>Operational budget - $31,282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 panose="020F0502020204030204"/>
              </a:rPr>
              <a:t>337 members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298F2-878C-C86A-7642-1959DEBA15AD}"/>
              </a:ext>
            </a:extLst>
          </p:cNvPr>
          <p:cNvSpPr txBox="1"/>
          <p:nvPr/>
        </p:nvSpPr>
        <p:spPr>
          <a:xfrm>
            <a:off x="523875" y="2010171"/>
            <a:ext cx="3703637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 panose="020F0502020204030204"/>
              </a:rPr>
              <a:t>Founded in 1923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 panose="020F0502020204030204"/>
              </a:rPr>
              <a:t>Serves 13 parishes in SE Louisiana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 panose="020F0502020204030204"/>
              </a:rPr>
              <a:t>Provides civic leadership to help address the biggest challenges facing our region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 panose="020F0502020204030204"/>
              </a:rPr>
              <a:t>Connects donors and fundholders to the causes that they're passionate about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172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D1CEEE-989F-0FC9-D065-36B958D1915F}"/>
              </a:ext>
            </a:extLst>
          </p:cNvPr>
          <p:cNvSpPr txBox="1"/>
          <p:nvPr/>
        </p:nvSpPr>
        <p:spPr>
          <a:xfrm>
            <a:off x="267607" y="1868714"/>
            <a:ext cx="2322285" cy="138499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A Tale </a:t>
            </a:r>
          </a:p>
          <a:p>
            <a:r>
              <a:rPr lang="en-US" sz="2800" dirty="0">
                <a:cs typeface="Calibri"/>
              </a:rPr>
              <a:t>of Two Organizations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C0DA1DE-F720-F2D2-9821-54F7537D4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51" b="9365"/>
          <a:stretch/>
        </p:blipFill>
        <p:spPr>
          <a:xfrm>
            <a:off x="2334756" y="861332"/>
            <a:ext cx="6809244" cy="34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9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FCE8A0-ED79-218F-0CA0-8D0A6B89055C}"/>
              </a:ext>
            </a:extLst>
          </p:cNvPr>
          <p:cNvSpPr txBox="1"/>
          <p:nvPr/>
        </p:nvSpPr>
        <p:spPr>
          <a:xfrm>
            <a:off x="267607" y="1868714"/>
            <a:ext cx="1923314" cy="95410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A New Path</a:t>
            </a:r>
          </a:p>
          <a:p>
            <a:r>
              <a:rPr lang="en-US" sz="2800" dirty="0">
                <a:cs typeface="Calibri"/>
              </a:rPr>
              <a:t>Forward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98615-00C8-F8A8-8468-DC5514DD3D3E}"/>
              </a:ext>
            </a:extLst>
          </p:cNvPr>
          <p:cNvSpPr txBox="1"/>
          <p:nvPr/>
        </p:nvSpPr>
        <p:spPr>
          <a:xfrm>
            <a:off x="5914159" y="3342408"/>
            <a:ext cx="5264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06F35E3A-BC20-B431-520B-A79B47761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0" r="1502" b="6304"/>
          <a:stretch/>
        </p:blipFill>
        <p:spPr>
          <a:xfrm>
            <a:off x="2409825" y="771525"/>
            <a:ext cx="6572252" cy="360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3452-18F1-36BF-D409-4B0419823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7279"/>
            <a:ext cx="7886700" cy="540653"/>
          </a:xfrm>
        </p:spPr>
        <p:txBody>
          <a:bodyPr lIns="91440" tIns="45720" rIns="91440" bIns="45720" anchor="t"/>
          <a:lstStyle/>
          <a:p>
            <a:r>
              <a:rPr lang="en-US" sz="2800" dirty="0">
                <a:latin typeface="+mn-lt"/>
                <a:cs typeface="Calibri"/>
              </a:rPr>
              <a:t>Generating Revenue</a:t>
            </a:r>
          </a:p>
        </p:txBody>
      </p:sp>
      <p:pic>
        <p:nvPicPr>
          <p:cNvPr id="4" name="Picture 4" descr="A drawing of a light bulb with yellow crumpled paper as its light">
            <a:extLst>
              <a:ext uri="{FF2B5EF4-FFF2-40B4-BE49-F238E27FC236}">
                <a16:creationId xmlns:a16="http://schemas.microsoft.com/office/drawing/2014/main" id="{BA918A02-7C61-8A6B-03B1-3C55974D1BA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74131" y="1385173"/>
            <a:ext cx="4357955" cy="2907986"/>
          </a:xfrm>
        </p:spPr>
      </p:pic>
    </p:spTree>
    <p:extLst>
      <p:ext uri="{BB962C8B-B14F-4D97-AF65-F5344CB8AC3E}">
        <p14:creationId xmlns:p14="http://schemas.microsoft.com/office/powerpoint/2010/main" val="21605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PICON2023-Template-Jan2023  -  Read-Only" id="{71057602-357C-427D-B236-976A94E02BDE}" vid="{700F57DB-343F-4DDF-99EC-E8ECFF44D5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171202393013_AFPICON2023-Template-Jan2023 (1)</Template>
  <TotalTime>42</TotalTime>
  <Words>311</Words>
  <Application>Microsoft Office PowerPoint</Application>
  <PresentationFormat>On-screen Show (16:9)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Gotham Light</vt:lpstr>
      <vt:lpstr>Gotham Medium</vt:lpstr>
      <vt:lpstr>Office Theme</vt:lpstr>
      <vt:lpstr>Fundraising Possibilities That  The Pandemic Taught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Generating Revenue</vt:lpstr>
      <vt:lpstr>Initiating and Developing Partnerships</vt:lpstr>
      <vt:lpstr>The Partnership Proposition</vt:lpstr>
      <vt:lpstr>PowerPoint Presentation</vt:lpstr>
      <vt:lpstr>                 So the people in the back can hear!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Eubanks</dc:creator>
  <cp:lastModifiedBy>Devon Turner</cp:lastModifiedBy>
  <cp:revision>185</cp:revision>
  <dcterms:created xsi:type="dcterms:W3CDTF">2023-01-17T15:31:17Z</dcterms:created>
  <dcterms:modified xsi:type="dcterms:W3CDTF">2023-03-28T03:12:43Z</dcterms:modified>
</cp:coreProperties>
</file>